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37"/>
  </p:notesMasterIdLst>
  <p:sldIdLst>
    <p:sldId id="331" r:id="rId5"/>
    <p:sldId id="423" r:id="rId6"/>
    <p:sldId id="327" r:id="rId7"/>
    <p:sldId id="334" r:id="rId8"/>
    <p:sldId id="332" r:id="rId9"/>
    <p:sldId id="448" r:id="rId10"/>
    <p:sldId id="333" r:id="rId11"/>
    <p:sldId id="449" r:id="rId12"/>
    <p:sldId id="463" r:id="rId13"/>
    <p:sldId id="464" r:id="rId14"/>
    <p:sldId id="427" r:id="rId15"/>
    <p:sldId id="450" r:id="rId16"/>
    <p:sldId id="465" r:id="rId17"/>
    <p:sldId id="451" r:id="rId18"/>
    <p:sldId id="452" r:id="rId19"/>
    <p:sldId id="428" r:id="rId20"/>
    <p:sldId id="453" r:id="rId21"/>
    <p:sldId id="431" r:id="rId22"/>
    <p:sldId id="430" r:id="rId23"/>
    <p:sldId id="432" r:id="rId24"/>
    <p:sldId id="455" r:id="rId25"/>
    <p:sldId id="457" r:id="rId26"/>
    <p:sldId id="456" r:id="rId27"/>
    <p:sldId id="458" r:id="rId28"/>
    <p:sldId id="443" r:id="rId29"/>
    <p:sldId id="460" r:id="rId30"/>
    <p:sldId id="459" r:id="rId31"/>
    <p:sldId id="461" r:id="rId32"/>
    <p:sldId id="440" r:id="rId33"/>
    <p:sldId id="462" r:id="rId34"/>
    <p:sldId id="445" r:id="rId35"/>
    <p:sldId id="447" r:id="rId3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PÉRATEURS" id="{0B896E98-F45E-4768-8620-EDDF394BE181}">
          <p14:sldIdLst>
            <p14:sldId id="331"/>
            <p14:sldId id="423"/>
            <p14:sldId id="327"/>
            <p14:sldId id="334"/>
            <p14:sldId id="332"/>
            <p14:sldId id="448"/>
            <p14:sldId id="333"/>
            <p14:sldId id="449"/>
            <p14:sldId id="463"/>
            <p14:sldId id="464"/>
            <p14:sldId id="427"/>
            <p14:sldId id="450"/>
            <p14:sldId id="465"/>
            <p14:sldId id="451"/>
            <p14:sldId id="452"/>
            <p14:sldId id="428"/>
            <p14:sldId id="453"/>
            <p14:sldId id="431"/>
            <p14:sldId id="430"/>
            <p14:sldId id="432"/>
            <p14:sldId id="455"/>
            <p14:sldId id="457"/>
            <p14:sldId id="456"/>
            <p14:sldId id="458"/>
            <p14:sldId id="443"/>
            <p14:sldId id="460"/>
            <p14:sldId id="459"/>
            <p14:sldId id="461"/>
            <p14:sldId id="440"/>
            <p14:sldId id="462"/>
            <p14:sldId id="445"/>
            <p14:sldId id="447"/>
          </p14:sldIdLst>
        </p14:section>
        <p14:section name="MÉTHODOLOGIE" id="{EB03BDE6-D677-4574-A7BF-9721F91BDEB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684" y="114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03/04/2025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Intitulé de la direction/service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40000" y="360000"/>
            <a:ext cx="2700000" cy="27000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600" y="540000"/>
            <a:ext cx="1240800" cy="124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fr-FR" cap="all"/>
              <a:t>XX/XX/XXXX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Intitulé de la direction/service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80000" y="180000"/>
            <a:ext cx="1440000" cy="14400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201" y="359999"/>
            <a:ext cx="1045597" cy="104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fr-FR" cap="all"/>
              <a:t>XX/XX/XXXX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Intitulé de la direction/service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738000"/>
            <a:ext cx="9144000" cy="44064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fr-FR" cap="all"/>
              <a:t>XX/XX/XXXX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Intitulé de la direction/service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fr-FR" cap="all"/>
              <a:t>XX/XX/XXXX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Intitulé de la direction/service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aseline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aseline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aseline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/>
              <a:t>Texte de niveau 1</a:t>
            </a:r>
          </a:p>
          <a:p>
            <a:pPr lvl="1"/>
            <a:r>
              <a:rPr lang="fr-FR" noProof="0"/>
              <a:t>Texte de niveau 2</a:t>
            </a:r>
          </a:p>
          <a:p>
            <a:pPr lvl="2"/>
            <a:r>
              <a:rPr lang="fr-FR" noProof="0"/>
              <a:t>Texte de niveau 3</a:t>
            </a:r>
          </a:p>
          <a:p>
            <a:pPr lvl="3"/>
            <a:r>
              <a:rPr lang="fr-FR" noProof="0"/>
              <a:t>Texte de niveau 4</a:t>
            </a:r>
          </a:p>
          <a:p>
            <a:pPr lvl="4"/>
            <a:r>
              <a:rPr lang="fr-FR" noProof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/>
              <a:t>Intitulé de la direction/service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88000" y="108000"/>
            <a:ext cx="540000" cy="54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000" y="171019"/>
            <a:ext cx="377962" cy="3779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14.PN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image" Target="../media/image15.PNG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4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5" Type="http://schemas.openxmlformats.org/officeDocument/2006/relationships/image" Target="../media/image16.PNG"/><Relationship Id="rId4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4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image" Target="../media/image17.PNG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5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6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7" Type="http://schemas.openxmlformats.org/officeDocument/2006/relationships/image" Target="../media/image19.png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68.xml"/><Relationship Id="rId4" Type="http://schemas.openxmlformats.org/officeDocument/2006/relationships/tags" Target="../tags/tag6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6" Type="http://schemas.openxmlformats.org/officeDocument/2006/relationships/image" Target="../media/image20.PNG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7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7" Type="http://schemas.openxmlformats.org/officeDocument/2006/relationships/image" Target="../media/image21.jpg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77.xml"/><Relationship Id="rId4" Type="http://schemas.openxmlformats.org/officeDocument/2006/relationships/tags" Target="../tags/tag7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7" Type="http://schemas.openxmlformats.org/officeDocument/2006/relationships/slideLayout" Target="../slideLayouts/slideLayout4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tags" Target="../tags/tag86.xml"/><Relationship Id="rId7" Type="http://schemas.openxmlformats.org/officeDocument/2006/relationships/slideLayout" Target="../slideLayouts/slideLayout4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9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7" Type="http://schemas.openxmlformats.org/officeDocument/2006/relationships/image" Target="../media/image23.PNG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98.xml"/><Relationship Id="rId4" Type="http://schemas.openxmlformats.org/officeDocument/2006/relationships/tags" Target="../tags/tag9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0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5" Type="http://schemas.openxmlformats.org/officeDocument/2006/relationships/image" Target="../media/image25.PNG"/><Relationship Id="rId4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3" Type="http://schemas.openxmlformats.org/officeDocument/2006/relationships/tags" Target="../tags/tag108.xml"/><Relationship Id="rId7" Type="http://schemas.openxmlformats.org/officeDocument/2006/relationships/tags" Target="../tags/tag112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6" Type="http://schemas.openxmlformats.org/officeDocument/2006/relationships/tags" Target="../tags/tag111.xml"/><Relationship Id="rId5" Type="http://schemas.openxmlformats.org/officeDocument/2006/relationships/tags" Target="../tags/tag110.xml"/><Relationship Id="rId4" Type="http://schemas.openxmlformats.org/officeDocument/2006/relationships/tags" Target="../tags/tag109.xml"/><Relationship Id="rId9" Type="http://schemas.openxmlformats.org/officeDocument/2006/relationships/image" Target="../media/image26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tags" Target="../tags/tag113.xml"/><Relationship Id="rId5" Type="http://schemas.openxmlformats.org/officeDocument/2006/relationships/image" Target="../media/image27.PNG"/><Relationship Id="rId4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118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tags" Target="../tags/tag1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124.xml"/><Relationship Id="rId7" Type="http://schemas.openxmlformats.org/officeDocument/2006/relationships/image" Target="../media/image10.png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6" Type="http://schemas.openxmlformats.org/officeDocument/2006/relationships/image" Target="../media/image28.PNG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25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3" Type="http://schemas.openxmlformats.org/officeDocument/2006/relationships/tags" Target="../tags/tag128.xml"/><Relationship Id="rId7" Type="http://schemas.openxmlformats.org/officeDocument/2006/relationships/tags" Target="../tags/tag132.xml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6" Type="http://schemas.openxmlformats.org/officeDocument/2006/relationships/tags" Target="../tags/tag131.xml"/><Relationship Id="rId5" Type="http://schemas.openxmlformats.org/officeDocument/2006/relationships/tags" Target="../tags/tag130.xml"/><Relationship Id="rId4" Type="http://schemas.openxmlformats.org/officeDocument/2006/relationships/tags" Target="../tags/tag129.xml"/><Relationship Id="rId9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13.xml"/><Relationship Id="rId7" Type="http://schemas.openxmlformats.org/officeDocument/2006/relationships/image" Target="../media/image5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6" Type="http://schemas.openxmlformats.org/officeDocument/2006/relationships/image" Target="../media/image29.png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36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tags" Target="../tags/tag139.xml"/><Relationship Id="rId7" Type="http://schemas.openxmlformats.org/officeDocument/2006/relationships/slideLayout" Target="../slideLayouts/slideLayout4.xml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6" Type="http://schemas.openxmlformats.org/officeDocument/2006/relationships/tags" Target="../tags/tag142.xml"/><Relationship Id="rId5" Type="http://schemas.openxmlformats.org/officeDocument/2006/relationships/tags" Target="../tags/tag141.xml"/><Relationship Id="rId4" Type="http://schemas.openxmlformats.org/officeDocument/2006/relationships/tags" Target="../tags/tag140.xml"/><Relationship Id="rId9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" Type="http://schemas.openxmlformats.org/officeDocument/2006/relationships/tags" Target="../tags/tag143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4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22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11.PN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30.xml"/><Relationship Id="rId4" Type="http://schemas.openxmlformats.org/officeDocument/2006/relationships/tags" Target="../tags/tag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7" Type="http://schemas.openxmlformats.org/officeDocument/2006/relationships/image" Target="../media/image12.PNG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image" Target="../media/image13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40.xml"/><Relationship Id="rId4" Type="http://schemas.openxmlformats.org/officeDocument/2006/relationships/tags" Target="../tags/tag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>
          <a:xfrm>
            <a:off x="1407964" y="1739871"/>
            <a:ext cx="6513411" cy="2077200"/>
          </a:xfrm>
        </p:spPr>
        <p:txBody>
          <a:bodyPr/>
          <a:lstStyle/>
          <a:p>
            <a:r>
              <a:rPr lang="fr-FR" dirty="0"/>
              <a:t>Procédure DSE </a:t>
            </a:r>
            <a:r>
              <a:rPr lang="fr-FR" sz="2000" dirty="0"/>
              <a:t>(</a:t>
            </a:r>
            <a:r>
              <a:rPr lang="fr-FR" sz="2000" cap="none" dirty="0"/>
              <a:t>demande de bourse</a:t>
            </a:r>
            <a:r>
              <a:rPr lang="fr-FR" sz="2000" dirty="0"/>
              <a:t>)</a:t>
            </a:r>
          </a:p>
          <a:p>
            <a:r>
              <a:rPr lang="fr-FR" sz="2400" b="0" cap="none" dirty="0"/>
              <a:t>2025-2026</a:t>
            </a:r>
          </a:p>
          <a:p>
            <a:endParaRPr lang="fr-FR" sz="2400" b="0" cap="none" dirty="0"/>
          </a:p>
          <a:p>
            <a:r>
              <a:rPr lang="fr-FR" sz="2400" b="0" cap="none" dirty="0"/>
              <a:t>Service social Crous</a:t>
            </a:r>
          </a:p>
          <a:p>
            <a:endParaRPr lang="fr-FR" sz="2400" b="0" cap="none" dirty="0"/>
          </a:p>
          <a:p>
            <a:endParaRPr lang="fr-FR" sz="900" b="0" cap="none" dirty="0"/>
          </a:p>
          <a:p>
            <a:endParaRPr lang="fr-FR" sz="900" b="0" cap="none" dirty="0"/>
          </a:p>
          <a:p>
            <a:endParaRPr lang="fr-FR" sz="900" b="0" cap="none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7762532" y="4783500"/>
            <a:ext cx="1021468" cy="360000"/>
          </a:xfrm>
        </p:spPr>
        <p:txBody>
          <a:bodyPr/>
          <a:lstStyle/>
          <a:p>
            <a:pPr algn="r"/>
            <a:r>
              <a:rPr lang="fr-FR" cap="all" dirty="0">
                <a:latin typeface="Arial" panose="020B0604020202020204" pitchFamily="34" charset="0"/>
                <a:cs typeface="Arial" panose="020B0604020202020204" pitchFamily="34" charset="0"/>
              </a:rPr>
              <a:t>14/03/2025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</a:t>
            </a:fld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br>
              <a:rPr lang="fr-FR" sz="2000" dirty="0"/>
            </a:b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Espace réservé de la date 19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14/03/2025</a:t>
            </a:r>
            <a:endParaRPr lang="fr-FR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fr-FR">
                <a:latin typeface="Arial" panose="020B0604020202020204" pitchFamily="34" charset="0"/>
                <a:cs typeface="Arial" panose="020B0604020202020204" pitchFamily="34" charset="0"/>
              </a:rPr>
              <a:t>Crous Grenoble Alpes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10</a:t>
            </a:fld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60" y="985519"/>
            <a:ext cx="7940150" cy="20664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ZoneTexte 8"/>
          <p:cNvSpPr txBox="1"/>
          <p:nvPr>
            <p:custDataLst>
              <p:tags r:id="rId5"/>
            </p:custDataLst>
          </p:nvPr>
        </p:nvSpPr>
        <p:spPr>
          <a:xfrm>
            <a:off x="633227" y="3452308"/>
            <a:ext cx="8050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/>
              <a:t>Vous pouvez dès cette étape voir si vous êtes éligible ou pas à bourse CROUS</a:t>
            </a:r>
          </a:p>
        </p:txBody>
      </p:sp>
    </p:spTree>
    <p:extLst>
      <p:ext uri="{BB962C8B-B14F-4D97-AF65-F5344CB8AC3E}">
        <p14:creationId xmlns:p14="http://schemas.microsoft.com/office/powerpoint/2010/main" val="3935341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FD4CE-3E19-7BEC-56D6-3D950CE6662A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14/03/2025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536815-1726-D844-7EE6-D46FA4A21BB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2" name="Rectangle 1"/>
          <p:cNvSpPr/>
          <p:nvPr>
            <p:custDataLst>
              <p:tags r:id="rId3"/>
            </p:custDataLst>
          </p:nvPr>
        </p:nvSpPr>
        <p:spPr>
          <a:xfrm>
            <a:off x="474355" y="4774168"/>
            <a:ext cx="131959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78"/>
            <a:r>
              <a:rPr lang="fr-FR" sz="900" dirty="0">
                <a:solidFill>
                  <a:srgbClr val="000000"/>
                </a:solidFill>
              </a:rPr>
              <a:t>Crous Grenoble Alpes</a:t>
            </a:r>
          </a:p>
        </p:txBody>
      </p:sp>
      <p:sp>
        <p:nvSpPr>
          <p:cNvPr id="4" name="ZoneTexte 3"/>
          <p:cNvSpPr txBox="1"/>
          <p:nvPr>
            <p:custDataLst>
              <p:tags r:id="rId4"/>
            </p:custDataLst>
          </p:nvPr>
        </p:nvSpPr>
        <p:spPr>
          <a:xfrm>
            <a:off x="904126" y="750013"/>
            <a:ext cx="4736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Indiquez votre situation familiale 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126" y="1224600"/>
            <a:ext cx="7503091" cy="33131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01199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FD4CE-3E19-7BEC-56D6-3D950CE6662A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14/03/2025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536815-1726-D844-7EE6-D46FA4A21BB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2" name="Rectangle 1"/>
          <p:cNvSpPr/>
          <p:nvPr>
            <p:custDataLst>
              <p:tags r:id="rId3"/>
            </p:custDataLst>
          </p:nvPr>
        </p:nvSpPr>
        <p:spPr>
          <a:xfrm>
            <a:off x="474355" y="4774168"/>
            <a:ext cx="131959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78"/>
            <a:r>
              <a:rPr lang="fr-FR" sz="900" dirty="0">
                <a:solidFill>
                  <a:srgbClr val="000000"/>
                </a:solidFill>
              </a:rPr>
              <a:t>Crous Grenoble Alpes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51" y="749940"/>
            <a:ext cx="6959964" cy="36312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9251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FD4CE-3E19-7BEC-56D6-3D950CE6662A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14/03/2025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536815-1726-D844-7EE6-D46FA4A21BB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2" name="Rectangle 1"/>
          <p:cNvSpPr/>
          <p:nvPr>
            <p:custDataLst>
              <p:tags r:id="rId3"/>
            </p:custDataLst>
          </p:nvPr>
        </p:nvSpPr>
        <p:spPr>
          <a:xfrm>
            <a:off x="474355" y="4774168"/>
            <a:ext cx="131959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78"/>
            <a:r>
              <a:rPr lang="fr-FR" sz="900" dirty="0">
                <a:solidFill>
                  <a:srgbClr val="000000"/>
                </a:solidFill>
              </a:rPr>
              <a:t>Crous Grenoble Alpes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626723" y="1155372"/>
            <a:ext cx="74282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  <a:p>
            <a:r>
              <a:rPr lang="fr-FR" dirty="0"/>
              <a:t>ATTENTION, la réglementation en matière de prise en compte des ressources pour les parents séparés change:</a:t>
            </a:r>
          </a:p>
          <a:p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/>
              <a:t>Le ou les revenus pris en compte pour le calcul de la bourse sont ceux du ou des parents qui ont </a:t>
            </a:r>
            <a:r>
              <a:rPr lang="fr-FR" dirty="0" err="1"/>
              <a:t>déclaré.s</a:t>
            </a:r>
            <a:r>
              <a:rPr lang="fr-FR" dirty="0"/>
              <a:t> à charge, aux impôts, le ou la </a:t>
            </a:r>
            <a:r>
              <a:rPr lang="fr-FR" dirty="0" err="1"/>
              <a:t>futur.e</a:t>
            </a:r>
            <a:r>
              <a:rPr lang="fr-FR" dirty="0"/>
              <a:t> </a:t>
            </a:r>
            <a:r>
              <a:rPr lang="fr-FR" dirty="0" err="1"/>
              <a:t>étudiant.e</a:t>
            </a:r>
            <a:r>
              <a:rPr lang="fr-FR" dirty="0"/>
              <a:t>. Si les 2 parents déclarent l’enfant à charge les 2 revenus seront pris en compte - Avis fiscal N-2. </a:t>
            </a:r>
          </a:p>
          <a:p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/>
              <a:t>La lettre T pour parents isolée n’est plus prise en compte.</a:t>
            </a:r>
          </a:p>
          <a:p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/>
              <a:t>Le jugement ou la convention de séparation n’est plus </a:t>
            </a:r>
            <a:r>
              <a:rPr lang="fr-FR" dirty="0" err="1"/>
              <a:t>demandé.e</a:t>
            </a: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976045" y="832207"/>
            <a:ext cx="4736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Changement de législation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8520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FD4CE-3E19-7BEC-56D6-3D950CE6662A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14/03/2025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536815-1726-D844-7EE6-D46FA4A21BB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2" name="Rectangle 1"/>
          <p:cNvSpPr/>
          <p:nvPr>
            <p:custDataLst>
              <p:tags r:id="rId3"/>
            </p:custDataLst>
          </p:nvPr>
        </p:nvSpPr>
        <p:spPr>
          <a:xfrm>
            <a:off x="474355" y="4774168"/>
            <a:ext cx="131959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78"/>
            <a:r>
              <a:rPr lang="fr-FR" sz="900" dirty="0">
                <a:solidFill>
                  <a:srgbClr val="000000"/>
                </a:solidFill>
              </a:rPr>
              <a:t>Crous Grenoble Alpes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40" y="1219496"/>
            <a:ext cx="7341514" cy="34545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ZoneTexte 6"/>
          <p:cNvSpPr txBox="1"/>
          <p:nvPr>
            <p:custDataLst>
              <p:tags r:id="rId4"/>
            </p:custDataLst>
          </p:nvPr>
        </p:nvSpPr>
        <p:spPr>
          <a:xfrm>
            <a:off x="904126" y="750013"/>
            <a:ext cx="4736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Informations du parents 1</a:t>
            </a:r>
          </a:p>
        </p:txBody>
      </p:sp>
    </p:spTree>
    <p:extLst>
      <p:ext uri="{BB962C8B-B14F-4D97-AF65-F5344CB8AC3E}">
        <p14:creationId xmlns:p14="http://schemas.microsoft.com/office/powerpoint/2010/main" val="223529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FD4CE-3E19-7BEC-56D6-3D950CE6662A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14/03/2025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536815-1726-D844-7EE6-D46FA4A21BB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2" name="Rectangle 1"/>
          <p:cNvSpPr/>
          <p:nvPr>
            <p:custDataLst>
              <p:tags r:id="rId3"/>
            </p:custDataLst>
          </p:nvPr>
        </p:nvSpPr>
        <p:spPr>
          <a:xfrm>
            <a:off x="474355" y="4774168"/>
            <a:ext cx="131959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78"/>
            <a:r>
              <a:rPr lang="fr-FR" sz="900" dirty="0">
                <a:solidFill>
                  <a:srgbClr val="000000"/>
                </a:solidFill>
              </a:rPr>
              <a:t>Crous Grenoble Alpes</a:t>
            </a:r>
          </a:p>
        </p:txBody>
      </p:sp>
      <p:sp>
        <p:nvSpPr>
          <p:cNvPr id="7" name="ZoneTexte 6"/>
          <p:cNvSpPr txBox="1"/>
          <p:nvPr>
            <p:custDataLst>
              <p:tags r:id="rId4"/>
            </p:custDataLst>
          </p:nvPr>
        </p:nvSpPr>
        <p:spPr>
          <a:xfrm>
            <a:off x="904126" y="750013"/>
            <a:ext cx="4736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Informations du parents 2 et fratrie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922" y="1217008"/>
            <a:ext cx="7384944" cy="31710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18747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30/03/2023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FR" dirty="0"/>
              <a:t>Crous Grenoble </a:t>
            </a:r>
            <a:r>
              <a:rPr lang="fr-FR" dirty="0" err="1"/>
              <a:t>Aples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7" name="ZoneTexte 6"/>
          <p:cNvSpPr txBox="1"/>
          <p:nvPr>
            <p:custDataLst>
              <p:tags r:id="rId4"/>
            </p:custDataLst>
          </p:nvPr>
        </p:nvSpPr>
        <p:spPr>
          <a:xfrm>
            <a:off x="2496620" y="1265535"/>
            <a:ext cx="59590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/>
              <a:t>Si vous n’avez plus de contact ou si vous ne connaissez pas l'identité d’un de vos parents, vous pouvez cocher "identité inconnue" </a:t>
            </a:r>
          </a:p>
          <a:p>
            <a:pPr algn="just"/>
            <a:br>
              <a:rPr lang="fr-FR" dirty="0"/>
            </a:br>
            <a:r>
              <a:rPr lang="fr-FR" dirty="0"/>
              <a:t>
Idem pour l’adresse. </a:t>
            </a:r>
          </a:p>
        </p:txBody>
      </p:sp>
      <p:pic>
        <p:nvPicPr>
          <p:cNvPr id="8" name="Image 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12" y="1265535"/>
            <a:ext cx="1387212" cy="147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113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FD4CE-3E19-7BEC-56D6-3D950CE6662A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14/03/2025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536815-1726-D844-7EE6-D46FA4A21BB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2" name="Rectangle 1"/>
          <p:cNvSpPr/>
          <p:nvPr>
            <p:custDataLst>
              <p:tags r:id="rId3"/>
            </p:custDataLst>
          </p:nvPr>
        </p:nvSpPr>
        <p:spPr>
          <a:xfrm>
            <a:off x="474355" y="4774168"/>
            <a:ext cx="131959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78"/>
            <a:r>
              <a:rPr lang="fr-FR" sz="900" dirty="0">
                <a:solidFill>
                  <a:srgbClr val="000000"/>
                </a:solidFill>
              </a:rPr>
              <a:t>Crous Grenoble Alpes</a:t>
            </a:r>
          </a:p>
        </p:txBody>
      </p:sp>
      <p:sp>
        <p:nvSpPr>
          <p:cNvPr id="7" name="ZoneTexte 6"/>
          <p:cNvSpPr txBox="1"/>
          <p:nvPr>
            <p:custDataLst>
              <p:tags r:id="rId4"/>
            </p:custDataLst>
          </p:nvPr>
        </p:nvSpPr>
        <p:spPr>
          <a:xfrm>
            <a:off x="904126" y="750013"/>
            <a:ext cx="4736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Données fiscales des parents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97" y="1232926"/>
            <a:ext cx="7215815" cy="32369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4513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30/03/2023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FR" dirty="0"/>
              <a:t>Crous Grenoble Alpes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7" name="ZoneTexte 6"/>
          <p:cNvSpPr txBox="1"/>
          <p:nvPr>
            <p:custDataLst>
              <p:tags r:id="rId4"/>
            </p:custDataLst>
          </p:nvPr>
        </p:nvSpPr>
        <p:spPr>
          <a:xfrm>
            <a:off x="863029" y="795366"/>
            <a:ext cx="7633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/>
              <a:t>Le numéro à renseigner se trouve sur la première page de l’avis fiscal</a:t>
            </a:r>
          </a:p>
        </p:txBody>
      </p:sp>
      <p:pic>
        <p:nvPicPr>
          <p:cNvPr id="8" name="Image 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900" y="1345377"/>
            <a:ext cx="6134100" cy="325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343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30/03/2023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FR" dirty="0"/>
              <a:t>Crous Grenoble Alpes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7" name="ZoneTexte 6"/>
          <p:cNvSpPr txBox="1"/>
          <p:nvPr>
            <p:custDataLst>
              <p:tags r:id="rId4"/>
            </p:custDataLst>
          </p:nvPr>
        </p:nvSpPr>
        <p:spPr>
          <a:xfrm>
            <a:off x="688369" y="1027416"/>
            <a:ext cx="79008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Pour cette étape, vous devez avoir l’avis fiscal de vos parents sur les revenus de N-2 (2024 sur les revenus 2023)</a:t>
            </a:r>
          </a:p>
          <a:p>
            <a:endParaRPr lang="fr-FR" dirty="0"/>
          </a:p>
        </p:txBody>
      </p:sp>
      <p:sp>
        <p:nvSpPr>
          <p:cNvPr id="8" name="ZoneTexte 7"/>
          <p:cNvSpPr txBox="1"/>
          <p:nvPr>
            <p:custDataLst>
              <p:tags r:id="rId5"/>
            </p:custDataLst>
          </p:nvPr>
        </p:nvSpPr>
        <p:spPr>
          <a:xfrm>
            <a:off x="688369" y="1850424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/>
              <a:t>Un avis fiscal c’est le document qui permet à chaque contribuable de justifier du montant des revenus qu'il a déclarés pour une année. </a:t>
            </a:r>
          </a:p>
          <a:p>
            <a:pPr algn="just"/>
            <a:r>
              <a:rPr lang="fr-FR" dirty="0"/>
              <a:t>Toute personnes vivant en France doit déclarer ses ressources même si elle ne travaille pas.</a:t>
            </a:r>
          </a:p>
        </p:txBody>
      </p:sp>
      <p:sp>
        <p:nvSpPr>
          <p:cNvPr id="9" name="ZoneTexte 8"/>
          <p:cNvSpPr txBox="1"/>
          <p:nvPr>
            <p:custDataLst>
              <p:tags r:id="rId6"/>
            </p:custDataLst>
          </p:nvPr>
        </p:nvSpPr>
        <p:spPr>
          <a:xfrm>
            <a:off x="688369" y="3360327"/>
            <a:ext cx="7623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/>
              <a:t>Les parents mariés ou pacsés ont le même avis fiscal contrairement aux parents séparés ou en union libre.</a:t>
            </a:r>
          </a:p>
        </p:txBody>
      </p:sp>
    </p:spTree>
    <p:extLst>
      <p:ext uri="{BB962C8B-B14F-4D97-AF65-F5344CB8AC3E}">
        <p14:creationId xmlns:p14="http://schemas.microsoft.com/office/powerpoint/2010/main" val="1560635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7815160" y="4783500"/>
            <a:ext cx="968840" cy="360000"/>
          </a:xfrm>
        </p:spPr>
        <p:txBody>
          <a:bodyPr/>
          <a:lstStyle/>
          <a:p>
            <a:pPr algn="r" defTabSz="914378"/>
            <a:r>
              <a:rPr lang="fr-FR" cap="all" dirty="0"/>
              <a:t>31/03/2023</a:t>
            </a:r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pPr defTabSz="914378"/>
            <a:r>
              <a:rPr lang="fr-FR" dirty="0">
                <a:solidFill>
                  <a:srgbClr val="000000"/>
                </a:solidFill>
              </a:rPr>
              <a:t>Crous </a:t>
            </a:r>
            <a:r>
              <a:rPr lang="fr-FR">
                <a:solidFill>
                  <a:srgbClr val="000000"/>
                </a:solidFill>
              </a:rPr>
              <a:t>Grenoble Alpes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pPr defTabSz="914378"/>
            <a:fld id="{733122C9-A0B9-462F-8757-0847AD287B63}" type="slidenum">
              <a:rPr lang="fr-FR">
                <a:solidFill>
                  <a:srgbClr val="000000"/>
                </a:solidFill>
              </a:rPr>
              <a:pPr defTabSz="914378"/>
              <a:t>2</a:t>
            </a:fld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D250847-FC63-4499-A9D5-C5627803772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01384" y="944602"/>
            <a:ext cx="781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Première étape : se connecter à son espace </a:t>
            </a:r>
            <a:r>
              <a:rPr lang="fr-FR" b="1" dirty="0" err="1">
                <a:latin typeface="Arial" panose="020B0604020202020204" pitchFamily="34" charset="0"/>
                <a:cs typeface="Arial" panose="020B0604020202020204" pitchFamily="34" charset="0"/>
              </a:rPr>
              <a:t>Messervices.étudiant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ZoneTexte 4"/>
          <p:cNvSpPr txBox="1"/>
          <p:nvPr>
            <p:custDataLst>
              <p:tags r:id="rId5"/>
            </p:custDataLst>
          </p:nvPr>
        </p:nvSpPr>
        <p:spPr>
          <a:xfrm>
            <a:off x="1003318" y="1752310"/>
            <a:ext cx="7613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 Allez sur le site www.messervices.etudiant.gouv.fr</a:t>
            </a:r>
          </a:p>
        </p:txBody>
      </p:sp>
      <p:sp>
        <p:nvSpPr>
          <p:cNvPr id="7" name="ZoneTexte 6"/>
          <p:cNvSpPr txBox="1"/>
          <p:nvPr>
            <p:custDataLst>
              <p:tags r:id="rId6"/>
            </p:custDataLst>
          </p:nvPr>
        </p:nvSpPr>
        <p:spPr>
          <a:xfrm>
            <a:off x="1003318" y="2306309"/>
            <a:ext cx="8003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Cliquez sur connexion et Mettez votre identifiant (mail utilisé pour </a:t>
            </a:r>
            <a:r>
              <a:rPr lang="fr-FR" dirty="0" err="1"/>
              <a:t>parcoursup</a:t>
            </a:r>
            <a:r>
              <a:rPr lang="fr-FR" dirty="0"/>
              <a:t>) et cliquez sur mot de passe oublié pour en créer un nouveau</a:t>
            </a:r>
          </a:p>
        </p:txBody>
      </p:sp>
    </p:spTree>
    <p:extLst>
      <p:ext uri="{BB962C8B-B14F-4D97-AF65-F5344CB8AC3E}">
        <p14:creationId xmlns:p14="http://schemas.microsoft.com/office/powerpoint/2010/main" val="79893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30/03/2023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FR" dirty="0"/>
              <a:t>Crous Grenoble Alpes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8" name="ZoneTexte 7"/>
          <p:cNvSpPr txBox="1"/>
          <p:nvPr>
            <p:custDataLst>
              <p:tags r:id="rId4"/>
            </p:custDataLst>
          </p:nvPr>
        </p:nvSpPr>
        <p:spPr>
          <a:xfrm>
            <a:off x="1582220" y="2195085"/>
            <a:ext cx="6893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Si vous ne disposez pas de l’avis fiscal d’un des deux parents: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Mettrez une suite de 13 chiffres ex 1234567890000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Cliquez ensuite sur "récupérer les données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Faites la même manipulation deux autres fois.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Mettre le revenu brut global à 0€ et valider.</a:t>
            </a:r>
          </a:p>
          <a:p>
            <a:endParaRPr lang="fr-FR" dirty="0"/>
          </a:p>
        </p:txBody>
      </p:sp>
      <p:sp>
        <p:nvSpPr>
          <p:cNvPr id="9" name="ZoneTexte 8"/>
          <p:cNvSpPr txBox="1"/>
          <p:nvPr>
            <p:custDataLst>
              <p:tags r:id="rId5"/>
            </p:custDataLst>
          </p:nvPr>
        </p:nvSpPr>
        <p:spPr>
          <a:xfrm>
            <a:off x="544530" y="955497"/>
            <a:ext cx="7931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Cliquez sur "récupérer les données" et le service bourse se chargera de collecter les revenus nécessaires au calcul de votre bourse. </a:t>
            </a:r>
          </a:p>
        </p:txBody>
      </p:sp>
      <p:pic>
        <p:nvPicPr>
          <p:cNvPr id="12" name="Image 1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38" y="2227578"/>
            <a:ext cx="904768" cy="96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337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FD4CE-3E19-7BEC-56D6-3D950CE6662A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14/03/2025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536815-1726-D844-7EE6-D46FA4A21BB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2" name="Rectangle 1"/>
          <p:cNvSpPr/>
          <p:nvPr>
            <p:custDataLst>
              <p:tags r:id="rId3"/>
            </p:custDataLst>
          </p:nvPr>
        </p:nvSpPr>
        <p:spPr>
          <a:xfrm>
            <a:off x="474355" y="4774168"/>
            <a:ext cx="131959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78"/>
            <a:r>
              <a:rPr lang="fr-FR" sz="900" dirty="0">
                <a:solidFill>
                  <a:srgbClr val="000000"/>
                </a:solidFill>
              </a:rPr>
              <a:t>Crous Grenoble Alpes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67" y="1379778"/>
            <a:ext cx="8165533" cy="31971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ZoneTexte 8"/>
          <p:cNvSpPr txBox="1"/>
          <p:nvPr>
            <p:custDataLst>
              <p:tags r:id="rId4"/>
            </p:custDataLst>
          </p:nvPr>
        </p:nvSpPr>
        <p:spPr>
          <a:xfrm>
            <a:off x="912997" y="732461"/>
            <a:ext cx="7286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/>
              <a:t>Renseignez la scolarité et les demandes souhaitées</a:t>
            </a:r>
          </a:p>
        </p:txBody>
      </p:sp>
    </p:spTree>
    <p:extLst>
      <p:ext uri="{BB962C8B-B14F-4D97-AF65-F5344CB8AC3E}">
        <p14:creationId xmlns:p14="http://schemas.microsoft.com/office/powerpoint/2010/main" val="149217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FD4CE-3E19-7BEC-56D6-3D950CE6662A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14/03/2025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536815-1726-D844-7EE6-D46FA4A21BB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2" name="Rectangle 1"/>
          <p:cNvSpPr/>
          <p:nvPr>
            <p:custDataLst>
              <p:tags r:id="rId3"/>
            </p:custDataLst>
          </p:nvPr>
        </p:nvSpPr>
        <p:spPr>
          <a:xfrm>
            <a:off x="474355" y="4774168"/>
            <a:ext cx="131959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78"/>
            <a:r>
              <a:rPr lang="fr-FR" sz="900" dirty="0">
                <a:solidFill>
                  <a:srgbClr val="000000"/>
                </a:solidFill>
              </a:rPr>
              <a:t>Crous Grenoble Alpes</a:t>
            </a:r>
          </a:p>
        </p:txBody>
      </p:sp>
      <p:sp>
        <p:nvSpPr>
          <p:cNvPr id="9" name="ZoneTexte 8"/>
          <p:cNvSpPr txBox="1"/>
          <p:nvPr>
            <p:custDataLst>
              <p:tags r:id="rId4"/>
            </p:custDataLst>
          </p:nvPr>
        </p:nvSpPr>
        <p:spPr>
          <a:xfrm>
            <a:off x="912997" y="732461"/>
            <a:ext cx="7286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/>
              <a:t>Vous pouvez mettre 6 vœux de formation  </a:t>
            </a:r>
          </a:p>
        </p:txBody>
      </p:sp>
      <p:sp>
        <p:nvSpPr>
          <p:cNvPr id="10" name="ZoneTexte 9"/>
          <p:cNvSpPr txBox="1"/>
          <p:nvPr>
            <p:custDataLst>
              <p:tags r:id="rId5"/>
            </p:custDataLst>
          </p:nvPr>
        </p:nvSpPr>
        <p:spPr>
          <a:xfrm>
            <a:off x="912996" y="1089300"/>
            <a:ext cx="72860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/>
              <a:t>Pour faciliter le transfert éventuel de votre dossier à d’autres </a:t>
            </a:r>
            <a:r>
              <a:rPr lang="fr-FR" sz="1600" dirty="0" err="1"/>
              <a:t>crous</a:t>
            </a:r>
            <a:r>
              <a:rPr lang="fr-FR" sz="1600" dirty="0"/>
              <a:t>, faire des vœux dans des académies différentes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111" y="1692360"/>
            <a:ext cx="7793772" cy="2965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747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FD4CE-3E19-7BEC-56D6-3D950CE6662A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14/03/2025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536815-1726-D844-7EE6-D46FA4A21BB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2" name="Rectangle 1"/>
          <p:cNvSpPr/>
          <p:nvPr>
            <p:custDataLst>
              <p:tags r:id="rId3"/>
            </p:custDataLst>
          </p:nvPr>
        </p:nvSpPr>
        <p:spPr>
          <a:xfrm>
            <a:off x="474355" y="4774168"/>
            <a:ext cx="131959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78"/>
            <a:r>
              <a:rPr lang="fr-FR" sz="900" dirty="0">
                <a:solidFill>
                  <a:srgbClr val="000000"/>
                </a:solidFill>
              </a:rPr>
              <a:t>Crous Grenoble Alpes</a:t>
            </a:r>
          </a:p>
        </p:txBody>
      </p:sp>
      <p:sp>
        <p:nvSpPr>
          <p:cNvPr id="9" name="ZoneTexte 8"/>
          <p:cNvSpPr txBox="1"/>
          <p:nvPr>
            <p:custDataLst>
              <p:tags r:id="rId4"/>
            </p:custDataLst>
          </p:nvPr>
        </p:nvSpPr>
        <p:spPr>
          <a:xfrm>
            <a:off x="912997" y="732461"/>
            <a:ext cx="7286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/>
              <a:t>Cochez les engagements pour finaliser la demande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33" y="1147964"/>
            <a:ext cx="7946729" cy="32727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7133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FD4CE-3E19-7BEC-56D6-3D950CE6662A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14/03/2025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536815-1726-D844-7EE6-D46FA4A21BB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2" name="Rectangle 1"/>
          <p:cNvSpPr/>
          <p:nvPr>
            <p:custDataLst>
              <p:tags r:id="rId3"/>
            </p:custDataLst>
          </p:nvPr>
        </p:nvSpPr>
        <p:spPr>
          <a:xfrm>
            <a:off x="474355" y="4774168"/>
            <a:ext cx="131959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78"/>
            <a:r>
              <a:rPr lang="fr-FR" sz="900" dirty="0">
                <a:solidFill>
                  <a:srgbClr val="000000"/>
                </a:solidFill>
              </a:rPr>
              <a:t>Crous Grenoble Alpes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06" y="1119468"/>
            <a:ext cx="7762532" cy="21019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25014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30/03/2023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FR" dirty="0"/>
              <a:t>Crous Grenoble Alpes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7" name="ZoneTexte 6"/>
          <p:cNvSpPr txBox="1"/>
          <p:nvPr>
            <p:custDataLst>
              <p:tags r:id="rId4"/>
            </p:custDataLst>
          </p:nvPr>
        </p:nvSpPr>
        <p:spPr>
          <a:xfrm>
            <a:off x="1592090" y="864529"/>
            <a:ext cx="7191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Soufflez vous y êtes presque…</a:t>
            </a:r>
          </a:p>
        </p:txBody>
      </p:sp>
      <p:sp>
        <p:nvSpPr>
          <p:cNvPr id="8" name="ZoneTexte 7"/>
          <p:cNvSpPr txBox="1"/>
          <p:nvPr>
            <p:custDataLst>
              <p:tags r:id="rId5"/>
            </p:custDataLst>
          </p:nvPr>
        </p:nvSpPr>
        <p:spPr>
          <a:xfrm>
            <a:off x="1294544" y="1839074"/>
            <a:ext cx="6030930" cy="43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663" y="1394175"/>
            <a:ext cx="4830780" cy="2252966"/>
          </a:xfrm>
          <a:prstGeom prst="rect">
            <a:avLst/>
          </a:prstGeom>
        </p:spPr>
      </p:pic>
      <p:sp>
        <p:nvSpPr>
          <p:cNvPr id="10" name="ZoneTexte 9"/>
          <p:cNvSpPr txBox="1"/>
          <p:nvPr>
            <p:custDataLst>
              <p:tags r:id="rId7"/>
            </p:custDataLst>
          </p:nvPr>
        </p:nvSpPr>
        <p:spPr>
          <a:xfrm>
            <a:off x="1294544" y="3986373"/>
            <a:ext cx="700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Dernière étape: Dépôt des pièces justificatives et validation.</a:t>
            </a:r>
          </a:p>
        </p:txBody>
      </p:sp>
    </p:spTree>
    <p:extLst>
      <p:ext uri="{BB962C8B-B14F-4D97-AF65-F5344CB8AC3E}">
        <p14:creationId xmlns:p14="http://schemas.microsoft.com/office/powerpoint/2010/main" val="3784963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FD4CE-3E19-7BEC-56D6-3D950CE6662A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14/03/2025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536815-1726-D844-7EE6-D46FA4A21BB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2" name="Rectangle 1"/>
          <p:cNvSpPr/>
          <p:nvPr>
            <p:custDataLst>
              <p:tags r:id="rId3"/>
            </p:custDataLst>
          </p:nvPr>
        </p:nvSpPr>
        <p:spPr>
          <a:xfrm>
            <a:off x="474355" y="4774168"/>
            <a:ext cx="131959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78"/>
            <a:r>
              <a:rPr lang="fr-FR" sz="900" dirty="0">
                <a:solidFill>
                  <a:srgbClr val="000000"/>
                </a:solidFill>
              </a:rPr>
              <a:t>Crous Grenoble Alpes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195" y="862918"/>
            <a:ext cx="7058642" cy="35319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9839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FD4CE-3E19-7BEC-56D6-3D950CE6662A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14/03/2025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536815-1726-D844-7EE6-D46FA4A21BB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2" name="Rectangle 1"/>
          <p:cNvSpPr/>
          <p:nvPr>
            <p:custDataLst>
              <p:tags r:id="rId3"/>
            </p:custDataLst>
          </p:nvPr>
        </p:nvSpPr>
        <p:spPr>
          <a:xfrm>
            <a:off x="474355" y="4774168"/>
            <a:ext cx="131959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78"/>
            <a:r>
              <a:rPr lang="fr-FR" sz="900" dirty="0">
                <a:solidFill>
                  <a:srgbClr val="000000"/>
                </a:solidFill>
              </a:rPr>
              <a:t>Crous Grenoble Alpes</a:t>
            </a:r>
          </a:p>
        </p:txBody>
      </p:sp>
      <p:sp>
        <p:nvSpPr>
          <p:cNvPr id="7" name="ZoneTexte 6"/>
          <p:cNvSpPr txBox="1"/>
          <p:nvPr>
            <p:custDataLst>
              <p:tags r:id="rId4"/>
            </p:custDataLst>
          </p:nvPr>
        </p:nvSpPr>
        <p:spPr>
          <a:xfrm>
            <a:off x="912997" y="732461"/>
            <a:ext cx="7286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/>
              <a:t>Ajoutez les pièces justificatives obligatoires pour pouvoir finaliser le dossier</a:t>
            </a:r>
          </a:p>
        </p:txBody>
      </p:sp>
      <p:sp>
        <p:nvSpPr>
          <p:cNvPr id="8" name="ZoneTexte 7"/>
          <p:cNvSpPr txBox="1"/>
          <p:nvPr>
            <p:custDataLst>
              <p:tags r:id="rId5"/>
            </p:custDataLst>
          </p:nvPr>
        </p:nvSpPr>
        <p:spPr>
          <a:xfrm>
            <a:off x="912995" y="2045737"/>
            <a:ext cx="72860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/>
              <a:t>En cas d’impossibilité de fournir une des pièces obligatoires, vous pouvez déposer à la place une lettre explicative en PDF ce qui vous permettra de finaliser votre demande, mais la pièce vous sera demandée ultérieurement par le service.  </a:t>
            </a:r>
          </a:p>
        </p:txBody>
      </p:sp>
      <p:sp>
        <p:nvSpPr>
          <p:cNvPr id="9" name="ZoneTexte 8"/>
          <p:cNvSpPr txBox="1"/>
          <p:nvPr>
            <p:custDataLst>
              <p:tags r:id="rId6"/>
            </p:custDataLst>
          </p:nvPr>
        </p:nvSpPr>
        <p:spPr>
          <a:xfrm>
            <a:off x="912996" y="1408952"/>
            <a:ext cx="7286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/>
              <a:t>Les pièces jointes doivent être obligatoirement en format PDF</a:t>
            </a:r>
          </a:p>
        </p:txBody>
      </p:sp>
    </p:spTree>
    <p:extLst>
      <p:ext uri="{BB962C8B-B14F-4D97-AF65-F5344CB8AC3E}">
        <p14:creationId xmlns:p14="http://schemas.microsoft.com/office/powerpoint/2010/main" val="3531296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FD4CE-3E19-7BEC-56D6-3D950CE6662A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14/03/2025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536815-1726-D844-7EE6-D46FA4A21BB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2" name="Rectangle 1"/>
          <p:cNvSpPr/>
          <p:nvPr>
            <p:custDataLst>
              <p:tags r:id="rId3"/>
            </p:custDataLst>
          </p:nvPr>
        </p:nvSpPr>
        <p:spPr>
          <a:xfrm>
            <a:off x="474355" y="4774168"/>
            <a:ext cx="131959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78"/>
            <a:r>
              <a:rPr lang="fr-FR" sz="900" dirty="0">
                <a:solidFill>
                  <a:srgbClr val="000000"/>
                </a:solidFill>
              </a:rPr>
              <a:t>Crous Grenoble Alpes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241" y="1131488"/>
            <a:ext cx="7413877" cy="32300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10175">
            <a:off x="1002241" y="3556705"/>
            <a:ext cx="466299" cy="466299"/>
          </a:xfrm>
          <a:prstGeom prst="rect">
            <a:avLst/>
          </a:prstGeom>
        </p:spPr>
      </p:pic>
      <p:sp>
        <p:nvSpPr>
          <p:cNvPr id="8" name="ZoneTexte 7"/>
          <p:cNvSpPr txBox="1"/>
          <p:nvPr>
            <p:custDataLst>
              <p:tags r:id="rId4"/>
            </p:custDataLst>
          </p:nvPr>
        </p:nvSpPr>
        <p:spPr>
          <a:xfrm>
            <a:off x="1099335" y="585627"/>
            <a:ext cx="7099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Saisissez vos coordonnées bancaires</a:t>
            </a:r>
          </a:p>
        </p:txBody>
      </p:sp>
    </p:spTree>
    <p:extLst>
      <p:ext uri="{BB962C8B-B14F-4D97-AF65-F5344CB8AC3E}">
        <p14:creationId xmlns:p14="http://schemas.microsoft.com/office/powerpoint/2010/main" val="467675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14/03/2025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FR" dirty="0"/>
              <a:t>Crous Grenoble ALPES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538767"/>
            <a:ext cx="1069154" cy="1140431"/>
          </a:xfrm>
          <a:prstGeom prst="rect">
            <a:avLst/>
          </a:prstGeom>
        </p:spPr>
      </p:pic>
      <p:sp>
        <p:nvSpPr>
          <p:cNvPr id="9" name="ZoneTexte 8"/>
          <p:cNvSpPr txBox="1"/>
          <p:nvPr>
            <p:custDataLst>
              <p:tags r:id="rId5"/>
            </p:custDataLst>
          </p:nvPr>
        </p:nvSpPr>
        <p:spPr>
          <a:xfrm>
            <a:off x="1628319" y="3269684"/>
            <a:ext cx="64829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b="1" dirty="0"/>
              <a:t>IBAN: </a:t>
            </a:r>
            <a:r>
              <a:rPr lang="fr-FR" dirty="0"/>
              <a:t>signifie précisément « </a:t>
            </a:r>
            <a:r>
              <a:rPr lang="fr-FR" b="1" dirty="0"/>
              <a:t>International Bank </a:t>
            </a:r>
            <a:r>
              <a:rPr lang="fr-FR" b="1" dirty="0" err="1"/>
              <a:t>Account</a:t>
            </a:r>
            <a:r>
              <a:rPr lang="fr-FR" b="1" dirty="0"/>
              <a:t> </a:t>
            </a:r>
            <a:r>
              <a:rPr lang="fr-FR" b="1" dirty="0" err="1"/>
              <a:t>Number</a:t>
            </a:r>
            <a:r>
              <a:rPr lang="fr-FR" dirty="0"/>
              <a:t> ». Il est indispensable pour </a:t>
            </a:r>
            <a:r>
              <a:rPr lang="fr-FR" b="1" dirty="0"/>
              <a:t>identifier votre compte bancaire rapidement et simplement.</a:t>
            </a:r>
            <a:endParaRPr lang="fr-FR" dirty="0"/>
          </a:p>
        </p:txBody>
      </p:sp>
      <p:sp>
        <p:nvSpPr>
          <p:cNvPr id="11" name="ZoneTexte 10"/>
          <p:cNvSpPr txBox="1"/>
          <p:nvPr>
            <p:custDataLst>
              <p:tags r:id="rId6"/>
            </p:custDataLst>
          </p:nvPr>
        </p:nvSpPr>
        <p:spPr>
          <a:xfrm>
            <a:off x="1687524" y="532046"/>
            <a:ext cx="7155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dirty="0"/>
              <a:t>Le compte bancaire doit être </a:t>
            </a:r>
            <a:r>
              <a:rPr lang="fr-FR" dirty="0">
                <a:solidFill>
                  <a:schemeClr val="bg2"/>
                </a:solidFill>
              </a:rPr>
              <a:t>au nom de l’</a:t>
            </a:r>
            <a:r>
              <a:rPr lang="fr-FR" dirty="0" err="1">
                <a:solidFill>
                  <a:schemeClr val="bg2"/>
                </a:solidFill>
              </a:rPr>
              <a:t>étudiant.e</a:t>
            </a:r>
            <a:endParaRPr lang="fr-FR" b="1" u="sng" dirty="0">
              <a:solidFill>
                <a:schemeClr val="bg2"/>
              </a:solidFill>
            </a:endParaRPr>
          </a:p>
          <a:p>
            <a:pPr algn="just"/>
            <a:r>
              <a:rPr lang="fr-FR" dirty="0"/>
              <a:t>     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966947" y="855211"/>
            <a:ext cx="63498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Si vous ne disposez pas d’un RIB au moment de la demande vous avez la possibilité de le déposer ultérieurement en retournant sur votre dossier.</a:t>
            </a:r>
          </a:p>
          <a:p>
            <a:endParaRPr lang="fr-FR" dirty="0"/>
          </a:p>
        </p:txBody>
      </p:sp>
      <p:sp>
        <p:nvSpPr>
          <p:cNvPr id="10" name="ZoneTexte 9"/>
          <p:cNvSpPr txBox="1"/>
          <p:nvPr>
            <p:custDataLst>
              <p:tags r:id="rId7"/>
            </p:custDataLst>
          </p:nvPr>
        </p:nvSpPr>
        <p:spPr>
          <a:xfrm>
            <a:off x="1628319" y="2164641"/>
            <a:ext cx="6688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b="1" dirty="0"/>
              <a:t>RIB: </a:t>
            </a:r>
            <a:r>
              <a:rPr lang="fr-FR" dirty="0"/>
              <a:t>signifie « Relevé d’Identité Bancaire ». C’est un peu la carte d’identité de votre compte bancaire.</a:t>
            </a:r>
          </a:p>
        </p:txBody>
      </p:sp>
    </p:spTree>
    <p:extLst>
      <p:ext uri="{BB962C8B-B14F-4D97-AF65-F5344CB8AC3E}">
        <p14:creationId xmlns:p14="http://schemas.microsoft.com/office/powerpoint/2010/main" val="2374714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2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60000" y="702217"/>
            <a:ext cx="8424000" cy="513678"/>
          </a:xfrm>
        </p:spPr>
        <p:txBody>
          <a:bodyPr/>
          <a:lstStyle/>
          <a:p>
            <a:r>
              <a:rPr lang="fr-FR" sz="2000" dirty="0"/>
              <a:t> </a:t>
            </a:r>
            <a:r>
              <a:rPr lang="fr-FR" sz="2000" b="0" dirty="0"/>
              <a:t>Lorsque la page suivante s’affiche :</a:t>
            </a:r>
          </a:p>
        </p:txBody>
      </p:sp>
      <p:sp>
        <p:nvSpPr>
          <p:cNvPr id="20" name="Espace réservé de la date 19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14/03/2025</a:t>
            </a:r>
            <a:endParaRPr lang="fr-FR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Crous Grenoble Alpes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3</a:t>
            </a:fld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re 1"/>
          <p:cNvSpPr txBox="1">
            <a:spLocks/>
          </p:cNvSpPr>
          <p:nvPr>
            <p:custDataLst>
              <p:tags r:id="rId5"/>
            </p:custDataLst>
          </p:nvPr>
        </p:nvSpPr>
        <p:spPr bwMode="gray">
          <a:xfrm>
            <a:off x="493563" y="3824010"/>
            <a:ext cx="8424000" cy="44591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000" b="0" dirty="0">
                <a:latin typeface="Arial"/>
                <a:cs typeface="Arial"/>
              </a:rPr>
              <a:t>Allez à la rubrique</a:t>
            </a:r>
            <a:endParaRPr lang="fr-FR" sz="20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349" y="1036560"/>
            <a:ext cx="5269313" cy="24565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840" y="3693539"/>
            <a:ext cx="1505160" cy="10193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14/03/2025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FR" dirty="0"/>
              <a:t>Crous Grenoble ALPES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24" y="921560"/>
            <a:ext cx="8303776" cy="2755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0138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14/03/2025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FR" dirty="0"/>
              <a:t>Crous Grenoble Alpes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7" name="ZoneTexte 6"/>
          <p:cNvSpPr txBox="1"/>
          <p:nvPr>
            <p:custDataLst>
              <p:tags r:id="rId4"/>
            </p:custDataLst>
          </p:nvPr>
        </p:nvSpPr>
        <p:spPr>
          <a:xfrm>
            <a:off x="887728" y="848787"/>
            <a:ext cx="6106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En cas de difficulté, vous pouvez contacter le service bourse:</a:t>
            </a:r>
          </a:p>
        </p:txBody>
      </p:sp>
      <p:sp>
        <p:nvSpPr>
          <p:cNvPr id="10" name="ZoneTexte 9"/>
          <p:cNvSpPr txBox="1"/>
          <p:nvPr>
            <p:custDataLst>
              <p:tags r:id="rId5"/>
            </p:custDataLst>
          </p:nvPr>
        </p:nvSpPr>
        <p:spPr>
          <a:xfrm>
            <a:off x="1128088" y="3398616"/>
            <a:ext cx="55602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Par téléphone: </a:t>
            </a:r>
            <a:r>
              <a:rPr lang="fr-FR" dirty="0"/>
              <a:t>Pour les questions d’ordre général au </a:t>
            </a:r>
            <a:r>
              <a:rPr lang="fr-FR" b="1" dirty="0"/>
              <a:t>09 72 59 65 65</a:t>
            </a:r>
            <a:r>
              <a:rPr lang="fr-FR" dirty="0"/>
              <a:t> (appel non surtaxé)</a:t>
            </a:r>
            <a:br>
              <a:rPr lang="fr-FR" dirty="0"/>
            </a:br>
            <a:r>
              <a:rPr lang="fr-FR" dirty="0"/>
              <a:t>Du lundi au vendredi, de 10h à 17h</a:t>
            </a:r>
            <a:br>
              <a:rPr lang="fr-FR" dirty="0"/>
            </a:br>
            <a:endParaRPr lang="fr-FR" dirty="0"/>
          </a:p>
        </p:txBody>
      </p:sp>
      <p:sp>
        <p:nvSpPr>
          <p:cNvPr id="11" name="ZoneTexte 10"/>
          <p:cNvSpPr txBox="1"/>
          <p:nvPr>
            <p:custDataLst>
              <p:tags r:id="rId6"/>
            </p:custDataLst>
          </p:nvPr>
        </p:nvSpPr>
        <p:spPr>
          <a:xfrm>
            <a:off x="1128088" y="1495118"/>
            <a:ext cx="6585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En cliquant sur aide: </a:t>
            </a:r>
            <a:r>
              <a:rPr lang="fr-FR" dirty="0"/>
              <a:t>vous serez directement </a:t>
            </a:r>
            <a:r>
              <a:rPr lang="fr-FR" dirty="0" err="1"/>
              <a:t>dirigé.e.s</a:t>
            </a:r>
            <a:r>
              <a:rPr lang="fr-FR" dirty="0"/>
              <a:t> vers le service assistance.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186" y="2217331"/>
            <a:ext cx="7331756" cy="7088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9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07030">
            <a:off x="7480673" y="2427248"/>
            <a:ext cx="466299" cy="466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94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14/03/2025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FR" dirty="0"/>
              <a:t>Crous Grenoble Alpes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7" name="ZoneTexte 6"/>
          <p:cNvSpPr txBox="1"/>
          <p:nvPr>
            <p:custDataLst>
              <p:tags r:id="rId4"/>
            </p:custDataLst>
          </p:nvPr>
        </p:nvSpPr>
        <p:spPr>
          <a:xfrm>
            <a:off x="984175" y="1698488"/>
            <a:ext cx="7084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Pour la demande de logement, une autre démarche est à réaliser sur le même site, rubrique « vous loger en résidence Crous » à partir </a:t>
            </a:r>
            <a:r>
              <a:rPr lang="fr-FR" sz="1400" b="1"/>
              <a:t>du 6 mai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2813069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7706467" y="4783500"/>
            <a:ext cx="1232049" cy="360000"/>
          </a:xfrm>
        </p:spPr>
        <p:txBody>
          <a:bodyPr/>
          <a:lstStyle/>
          <a:p>
            <a:pPr algn="r"/>
            <a:r>
              <a:rPr lang="fr-FR" cap="all" dirty="0">
                <a:latin typeface="Arial" panose="020B0604020202020204" pitchFamily="34" charset="0"/>
                <a:cs typeface="Arial" panose="020B0604020202020204" pitchFamily="34" charset="0"/>
              </a:rPr>
              <a:t>14/03/2025</a:t>
            </a:r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FR">
                <a:latin typeface="Arial" panose="020B0604020202020204" pitchFamily="34" charset="0"/>
                <a:cs typeface="Arial" panose="020B0604020202020204" pitchFamily="34" charset="0"/>
              </a:rPr>
              <a:t>Crous Grenoble Alpes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4</a:t>
            </a:fld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>
            <p:custDataLst>
              <p:tags r:id="rId4"/>
            </p:custDataLst>
          </p:nvPr>
        </p:nvSpPr>
        <p:spPr>
          <a:xfrm>
            <a:off x="513708" y="4304872"/>
            <a:ext cx="8034391" cy="36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 Cliquez sur demande d’aides ( réaliser une nouvelle demande)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63" y="634116"/>
            <a:ext cx="7259801" cy="36707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2568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/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359998" y="1707654"/>
            <a:ext cx="2520000" cy="2530800"/>
          </a:xfrm>
        </p:spPr>
        <p:txBody>
          <a:bodyPr/>
          <a:lstStyle/>
          <a:p>
            <a:pPr marL="323850" lvl="1" indent="-143510" algn="just"/>
            <a:endParaRPr lang="fr-FR" dirty="0"/>
          </a:p>
          <a:p>
            <a:pPr marL="323850" lvl="1" indent="-143510" algn="just"/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4"/>
            <p:custDataLst>
              <p:tags r:id="rId2"/>
            </p:custDataLst>
          </p:nvPr>
        </p:nvSpPr>
        <p:spPr>
          <a:xfrm>
            <a:off x="6351341" y="1611871"/>
            <a:ext cx="2520000" cy="3074214"/>
          </a:xfrm>
        </p:spPr>
        <p:txBody>
          <a:bodyPr/>
          <a:lstStyle/>
          <a:p>
            <a:pPr marL="179705" lvl="1" indent="0" algn="just">
              <a:spcAft>
                <a:spcPts val="300"/>
              </a:spcAft>
              <a:buNone/>
            </a:pPr>
            <a:endParaRPr lang="fr-FR" dirty="0"/>
          </a:p>
          <a:p>
            <a:pPr marL="179705" lvl="1" indent="0" algn="just">
              <a:spcAft>
                <a:spcPts val="300"/>
              </a:spcAft>
              <a:buNone/>
            </a:pPr>
            <a:endParaRPr lang="fr-FR" dirty="0"/>
          </a:p>
        </p:txBody>
      </p:sp>
      <p:sp>
        <p:nvSpPr>
          <p:cNvPr id="20" name="Espace réservé de la date 19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30/03/2023</a:t>
            </a:r>
            <a:endParaRPr lang="fr-FR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fr-FR">
                <a:latin typeface="Arial" panose="020B0604020202020204" pitchFamily="34" charset="0"/>
                <a:cs typeface="Arial" panose="020B0604020202020204" pitchFamily="34" charset="0"/>
              </a:rPr>
              <a:t>Crous Grenoble Alpes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Espace réservé du texte 10"/>
          <p:cNvSpPr>
            <a:spLocks noGrp="1"/>
          </p:cNvSpPr>
          <p:nvPr>
            <p:ph type="body" sz="quarter" idx="14"/>
            <p:custDataLst>
              <p:tags r:id="rId6"/>
            </p:custDataLst>
          </p:nvPr>
        </p:nvSpPr>
        <p:spPr>
          <a:xfrm>
            <a:off x="3374028" y="1612511"/>
            <a:ext cx="2520000" cy="3074214"/>
          </a:xfrm>
        </p:spPr>
        <p:txBody>
          <a:bodyPr/>
          <a:lstStyle/>
          <a:p>
            <a:pPr marL="179705" lvl="1" indent="0" algn="just">
              <a:spcAft>
                <a:spcPts val="300"/>
              </a:spcAft>
              <a:buNone/>
            </a:pPr>
            <a:endParaRPr lang="fr-FR" dirty="0"/>
          </a:p>
          <a:p>
            <a:pPr marL="179705" lvl="1" indent="0" algn="just">
              <a:spcAft>
                <a:spcPts val="300"/>
              </a:spcAft>
              <a:buNone/>
            </a:pP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860" y="657842"/>
            <a:ext cx="7111270" cy="37168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5238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XX/XX/XXXX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direction/service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439" y="748268"/>
            <a:ext cx="6795505" cy="30909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621661" y="4126688"/>
            <a:ext cx="72132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 Cliquez sur : compléter le formulaire</a:t>
            </a: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10175">
            <a:off x="1920376" y="2635726"/>
            <a:ext cx="466299" cy="466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8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br>
              <a:rPr lang="fr-FR" sz="2000" dirty="0"/>
            </a:b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Espace réservé de la date 19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14/03/2025</a:t>
            </a:r>
            <a:endParaRPr lang="fr-FR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fr-FR">
                <a:latin typeface="Arial" panose="020B0604020202020204" pitchFamily="34" charset="0"/>
                <a:cs typeface="Arial" panose="020B0604020202020204" pitchFamily="34" charset="0"/>
              </a:rPr>
              <a:t>Crous Grenoble Alpes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7</a:t>
            </a:fld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>
            <p:custDataLst>
              <p:tags r:id="rId5"/>
            </p:custDataLst>
          </p:nvPr>
        </p:nvSpPr>
        <p:spPr>
          <a:xfrm>
            <a:off x="934948" y="688369"/>
            <a:ext cx="7037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Renseignez votre situation personnelle 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87" y="1151223"/>
            <a:ext cx="7545445" cy="32628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4708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br>
              <a:rPr lang="fr-FR" sz="2000" dirty="0"/>
            </a:b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Espace réservé de la date 19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14/03/2025</a:t>
            </a:r>
            <a:endParaRPr lang="fr-FR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fr-FR">
                <a:latin typeface="Arial" panose="020B0604020202020204" pitchFamily="34" charset="0"/>
                <a:cs typeface="Arial" panose="020B0604020202020204" pitchFamily="34" charset="0"/>
              </a:rPr>
              <a:t>Crous Grenoble Alpes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8</a:t>
            </a:fld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>
            <p:custDataLst>
              <p:tags r:id="rId5"/>
            </p:custDataLst>
          </p:nvPr>
        </p:nvSpPr>
        <p:spPr>
          <a:xfrm>
            <a:off x="934948" y="688369"/>
            <a:ext cx="7037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Cochez les cases qui correspondent à votre situation 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941" y="1127222"/>
            <a:ext cx="6549812" cy="33132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8148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br>
              <a:rPr lang="fr-FR" sz="2000" dirty="0"/>
            </a:b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Espace réservé de la date 19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pPr algn="r"/>
            <a:r>
              <a:rPr lang="fr-FR" cap="all" dirty="0"/>
              <a:t>14/03/2025</a:t>
            </a:r>
            <a:endParaRPr lang="fr-FR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fr-FR">
                <a:latin typeface="Arial" panose="020B0604020202020204" pitchFamily="34" charset="0"/>
                <a:cs typeface="Arial" panose="020B0604020202020204" pitchFamily="34" charset="0"/>
              </a:rPr>
              <a:t>Crous Grenoble Alpes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733122C9-A0B9-462F-8757-0847AD287B63}" type="slidenum"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9</a:t>
            </a:fld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>
            <p:custDataLst>
              <p:tags r:id="rId5"/>
            </p:custDataLst>
          </p:nvPr>
        </p:nvSpPr>
        <p:spPr>
          <a:xfrm>
            <a:off x="755263" y="4096993"/>
            <a:ext cx="8050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/>
              <a:t>Attention: pour la question demandeur d’emploi à France Travail, il faudra renseigner votre situation à la rentrée et non la situation actuelle.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10" y="780836"/>
            <a:ext cx="7838637" cy="31530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3798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heme/theme1.xml><?xml version="1.0" encoding="utf-8"?>
<a:theme xmlns:a="http://schemas.openxmlformats.org/drawingml/2006/main" name="OPÉRATEURS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GOUVERNEMENT PPT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6B2CDC121CD942A4B8B6BFBA16E0FD" ma:contentTypeVersion="12" ma:contentTypeDescription="Crée un document." ma:contentTypeScope="" ma:versionID="3d04e04b4d5a6ba6ee35ba5d81d452d1">
  <xsd:schema xmlns:xsd="http://www.w3.org/2001/XMLSchema" xmlns:xs="http://www.w3.org/2001/XMLSchema" xmlns:p="http://schemas.microsoft.com/office/2006/metadata/properties" xmlns:ns3="9957d346-e84f-4d17-a0af-e200d4fb0dcc" xmlns:ns4="a39d570d-466b-4406-874d-51d5e3a405b5" targetNamespace="http://schemas.microsoft.com/office/2006/metadata/properties" ma:root="true" ma:fieldsID="3d72d18c236ea27e784120ca0bccc141" ns3:_="" ns4:_="">
    <xsd:import namespace="9957d346-e84f-4d17-a0af-e200d4fb0dcc"/>
    <xsd:import namespace="a39d570d-466b-4406-874d-51d5e3a405b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57d346-e84f-4d17-a0af-e200d4fb0d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9d570d-466b-4406-874d-51d5e3a405b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E2531BB-373F-42E0-903C-D53C4D19DA8F}">
  <ds:schemaRefs>
    <ds:schemaRef ds:uri="http://schemas.microsoft.com/office/2006/documentManagement/types"/>
    <ds:schemaRef ds:uri="http://purl.org/dc/dcmitype/"/>
    <ds:schemaRef ds:uri="a39d570d-466b-4406-874d-51d5e3a405b5"/>
    <ds:schemaRef ds:uri="http://schemas.microsoft.com/office/infopath/2007/PartnerControls"/>
    <ds:schemaRef ds:uri="http://www.w3.org/XML/1998/namespace"/>
    <ds:schemaRef ds:uri="http://purl.org/dc/terms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9957d346-e84f-4d17-a0af-e200d4fb0dcc"/>
  </ds:schemaRefs>
</ds:datastoreItem>
</file>

<file path=customXml/itemProps2.xml><?xml version="1.0" encoding="utf-8"?>
<ds:datastoreItem xmlns:ds="http://schemas.openxmlformats.org/officeDocument/2006/customXml" ds:itemID="{F4367269-F6AC-4250-8DD7-EB2F398EDB4A}">
  <ds:schemaRefs>
    <ds:schemaRef ds:uri="9957d346-e84f-4d17-a0af-e200d4fb0dcc"/>
    <ds:schemaRef ds:uri="a39d570d-466b-4406-874d-51d5e3a405b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C3434C3-2FD1-43AE-938A-7F2C0D4421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ppt_operateurs_marianne</Template>
  <TotalTime>625</TotalTime>
  <Words>925</Words>
  <Application>Microsoft Office PowerPoint</Application>
  <PresentationFormat>Affichage à l'écran (16:9)</PresentationFormat>
  <Paragraphs>161</Paragraphs>
  <Slides>32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36" baseType="lpstr">
      <vt:lpstr>Arial</vt:lpstr>
      <vt:lpstr>Marianne</vt:lpstr>
      <vt:lpstr>Wingdings</vt:lpstr>
      <vt:lpstr>OPÉRATEURS</vt:lpstr>
      <vt:lpstr>Présentation PowerPoint</vt:lpstr>
      <vt:lpstr>Présentation PowerPoint</vt:lpstr>
      <vt:lpstr> Lorsque la page suivante s’affiche :</vt:lpstr>
      <vt:lpstr>Présentation PowerPoint</vt:lpstr>
      <vt:lpstr>Présentation PowerPoint</vt:lpstr>
      <vt:lpstr>Présentation PowerPoint</vt:lpstr>
      <vt:lpstr> </vt:lpstr>
      <vt:lpstr> </vt:lpstr>
      <vt:lpstr> </vt:lpstr>
      <vt:lpstr>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Garance PEROTTO</dc:creator>
  <cp:lastModifiedBy>nabdelghafour</cp:lastModifiedBy>
  <cp:revision>254</cp:revision>
  <dcterms:created xsi:type="dcterms:W3CDTF">2021-05-05T13:07:17Z</dcterms:created>
  <dcterms:modified xsi:type="dcterms:W3CDTF">2025-04-03T13:40:46Z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0x010100BB6B2CDC121CD942A4B8B6BFBA16E0FD</vt:lpwstr>
  </property>
</Properties>
</file>